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1" r:id="rId3"/>
    <p:sldId id="286" r:id="rId4"/>
    <p:sldId id="287" r:id="rId5"/>
    <p:sldId id="257" r:id="rId6"/>
    <p:sldId id="285" r:id="rId7"/>
    <p:sldId id="284" r:id="rId8"/>
    <p:sldId id="289" r:id="rId9"/>
    <p:sldId id="290" r:id="rId10"/>
    <p:sldId id="292" r:id="rId11"/>
    <p:sldId id="291" r:id="rId12"/>
    <p:sldId id="288" r:id="rId13"/>
    <p:sldId id="259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A6FA"/>
    <a:srgbClr val="FA93FF"/>
    <a:srgbClr val="D589EA"/>
    <a:srgbClr val="CD9DFA"/>
    <a:srgbClr val="E392FA"/>
    <a:srgbClr val="AFA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96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024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67D5BC7-72E9-4447-B079-C68065C40E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F471690-F42A-4141-BEBA-FEF32AD6F6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C4323-B9E4-45DA-956A-8B38D2C99512}" type="datetimeFigureOut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744E934-237F-49FA-B3B8-3590A740B2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66C377-3EB1-4DAB-A935-016D7D3373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BCEB1-1111-43E2-B43A-609A0AF655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45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fld id="{DDBB93DC-81C6-42ED-857E-974129AF409E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7409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fld id="{DDBB93DC-81C6-42ED-857E-974129AF409E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975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fld id="{DDBB93DC-81C6-42ED-857E-974129AF409E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4217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694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6927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7732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2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2"/>
          <p:cNvSpPr txBox="1">
            <a:spLocks noGrp="1"/>
          </p:cNvSpPr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ubTitle" idx="1"/>
          </p:nvPr>
        </p:nvSpPr>
        <p:spPr>
          <a:xfrm>
            <a:off x="432800" y="5715300"/>
            <a:ext cx="113799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st title">
  <p:cSld name="CUSTOM_1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48" name="Google Shape;48;p3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4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51" name="Google Shape;51;p4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6072725" y="1583975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body" idx="1"/>
          </p:nvPr>
        </p:nvSpPr>
        <p:spPr>
          <a:xfrm>
            <a:off x="6072700" y="2988275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4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4386975" y="2965625"/>
            <a:ext cx="73893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6"/>
          <p:cNvSpPr txBox="1">
            <a:spLocks noGrp="1"/>
          </p:cNvSpPr>
          <p:nvPr>
            <p:ph type="title"/>
          </p:nvPr>
        </p:nvSpPr>
        <p:spPr>
          <a:xfrm>
            <a:off x="4386975" y="204117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grpSp>
        <p:nvGrpSpPr>
          <p:cNvPr id="133" name="Google Shape;133;p6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34" name="Google Shape;134;p6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p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7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69" name="Google Shape;169;p7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" name="Google Shape;201;p7"/>
          <p:cNvSpPr txBox="1">
            <a:spLocks noGrp="1"/>
          </p:cNvSpPr>
          <p:nvPr>
            <p:ph type="subTitle" idx="1"/>
          </p:nvPr>
        </p:nvSpPr>
        <p:spPr>
          <a:xfrm>
            <a:off x="873360" y="1813775"/>
            <a:ext cx="49611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02" name="Google Shape;202;p7"/>
          <p:cNvSpPr txBox="1">
            <a:spLocks noGrp="1"/>
          </p:cNvSpPr>
          <p:nvPr>
            <p:ph type="subTitle" idx="2"/>
          </p:nvPr>
        </p:nvSpPr>
        <p:spPr>
          <a:xfrm>
            <a:off x="6464155" y="1813775"/>
            <a:ext cx="49608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03" name="Google Shape;203;p7"/>
          <p:cNvSpPr txBox="1">
            <a:spLocks noGrp="1"/>
          </p:cNvSpPr>
          <p:nvPr>
            <p:ph type="title"/>
          </p:nvPr>
        </p:nvSpPr>
        <p:spPr>
          <a:xfrm>
            <a:off x="873350" y="836300"/>
            <a:ext cx="1055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04" name="Google Shape;204;p7"/>
          <p:cNvSpPr txBox="1">
            <a:spLocks noGrp="1"/>
          </p:cNvSpPr>
          <p:nvPr>
            <p:ph type="body" idx="3"/>
          </p:nvPr>
        </p:nvSpPr>
        <p:spPr>
          <a:xfrm>
            <a:off x="873350" y="2750800"/>
            <a:ext cx="49608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4"/>
          </p:nvPr>
        </p:nvSpPr>
        <p:spPr>
          <a:xfrm>
            <a:off x="6464146" y="2739050"/>
            <a:ext cx="49611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7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 Big Title">
  <p:cSld name="CUSTOM_7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0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284" name="Google Shape;284;p10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0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0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0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0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0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0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0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0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10"/>
          <p:cNvSpPr txBox="1">
            <a:spLocks noGrp="1"/>
          </p:cNvSpPr>
          <p:nvPr>
            <p:ph type="title"/>
          </p:nvPr>
        </p:nvSpPr>
        <p:spPr>
          <a:xfrm>
            <a:off x="548200" y="1992075"/>
            <a:ext cx="11095500" cy="3160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317" name="Google Shape;317;p10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50000">
              <a:srgbClr val="292929"/>
            </a:gs>
            <a:gs pos="100000">
              <a:srgbClr val="010101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6" r:id="rId6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25">
            <a:extLst>
              <a:ext uri="{FF2B5EF4-FFF2-40B4-BE49-F238E27FC236}">
                <a16:creationId xmlns:a16="http://schemas.microsoft.com/office/drawing/2014/main" id="{92A0744D-E282-4FBE-A0BC-3955F557C3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7935" y="2833138"/>
            <a:ext cx="5190446" cy="12747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Руководители</a:t>
            </a:r>
            <a:r>
              <a:rPr lang="en-US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  <a:br>
              <a:rPr lang="en-US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Тарасов В. С.</a:t>
            </a:r>
            <a:b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Зенин К. В.</a:t>
            </a:r>
            <a:b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b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Исполнители (команда 2-5)</a:t>
            </a:r>
            <a:r>
              <a:rPr lang="en-US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  <a:br>
              <a:rPr lang="en-US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Тихонов А. С</a:t>
            </a:r>
            <a:b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Новикова А. С.</a:t>
            </a:r>
            <a:b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Шульга Б. В.</a:t>
            </a:r>
            <a:endParaRPr sz="2800" b="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CAF098-2EB5-4082-9B78-1F1E82EA2C0E}"/>
              </a:ext>
            </a:extLst>
          </p:cNvPr>
          <p:cNvSpPr txBox="1"/>
          <p:nvPr/>
        </p:nvSpPr>
        <p:spPr>
          <a:xfrm>
            <a:off x="1501589" y="1567335"/>
            <a:ext cx="61408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DM Sans" panose="020B0604020202020204" charset="0"/>
                <a:ea typeface="Microsoft JhengHei Light" panose="020B0304030504040204" pitchFamily="34" charset="-120"/>
              </a:rPr>
              <a:t>SnowTable</a:t>
            </a:r>
            <a:endParaRPr lang="ru-RU" sz="72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B2D10-7FB5-497B-AD8C-C4BB5553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812"/>
            <a:ext cx="12192000" cy="1324800"/>
          </a:xfrm>
        </p:spPr>
        <p:txBody>
          <a:bodyPr/>
          <a:lstStyle/>
          <a:p>
            <a:pPr algn="ctr"/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Страница Калькулятор</a:t>
            </a:r>
            <a:endParaRPr lang="ru-RU" sz="4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44A236-5BAE-4E77-A3BE-0971CA1AB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397" y="1377170"/>
            <a:ext cx="11079206" cy="5480830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B73FB1B7-3E49-4DC4-9015-BB2B177CC3FB}"/>
              </a:ext>
            </a:extLst>
          </p:cNvPr>
          <p:cNvSpPr/>
          <p:nvPr/>
        </p:nvSpPr>
        <p:spPr>
          <a:xfrm>
            <a:off x="11346180" y="6004560"/>
            <a:ext cx="748838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65856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B2D10-7FB5-497B-AD8C-C4BB5553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812"/>
            <a:ext cx="12192000" cy="1324800"/>
          </a:xfrm>
        </p:spPr>
        <p:txBody>
          <a:bodyPr/>
          <a:lstStyle/>
          <a:p>
            <a:pPr algn="ctr"/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Страница чата</a:t>
            </a:r>
            <a:endParaRPr lang="ru-RU" sz="4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4E28FB-48F9-475E-B820-974E5C36E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81" y="1495612"/>
            <a:ext cx="11083038" cy="5362388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3D91E603-2343-4768-B69B-3C1109BC642E}"/>
              </a:ext>
            </a:extLst>
          </p:cNvPr>
          <p:cNvSpPr/>
          <p:nvPr/>
        </p:nvSpPr>
        <p:spPr>
          <a:xfrm>
            <a:off x="11346180" y="6004560"/>
            <a:ext cx="748838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95765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B2D10-7FB5-497B-AD8C-C4BB5553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812"/>
            <a:ext cx="12192000" cy="1324800"/>
          </a:xfrm>
        </p:spPr>
        <p:txBody>
          <a:bodyPr/>
          <a:lstStyle/>
          <a:p>
            <a:pPr algn="ctr"/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Страницы регистрации/авторизации</a:t>
            </a:r>
            <a:endParaRPr lang="ru-RU" sz="4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BFA83F-856F-4C0D-9F4B-BA966B8764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32" b="6367"/>
          <a:stretch/>
        </p:blipFill>
        <p:spPr>
          <a:xfrm>
            <a:off x="629830" y="1495612"/>
            <a:ext cx="10932340" cy="5362388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8815391B-B130-48FF-9CE1-0FC8A789AD29}"/>
              </a:ext>
            </a:extLst>
          </p:cNvPr>
          <p:cNvSpPr/>
          <p:nvPr/>
        </p:nvSpPr>
        <p:spPr>
          <a:xfrm>
            <a:off x="11346180" y="6004560"/>
            <a:ext cx="748838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896112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5"/>
          <p:cNvSpPr txBox="1">
            <a:spLocks noGrp="1"/>
          </p:cNvSpPr>
          <p:nvPr>
            <p:ph type="title"/>
          </p:nvPr>
        </p:nvSpPr>
        <p:spPr>
          <a:xfrm>
            <a:off x="869576" y="629829"/>
            <a:ext cx="10685929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Веб-приложение для учета статистики по биатлону </a:t>
            </a:r>
            <a:r>
              <a:rPr lang="en-US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SnowTable</a:t>
            </a:r>
            <a:br>
              <a:rPr lang="ru-RU" sz="4800" dirty="0">
                <a:solidFill>
                  <a:srgbClr val="E392FA"/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endParaRPr sz="4800" dirty="0">
              <a:solidFill>
                <a:srgbClr val="E392FA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5B797683-95A6-49CD-8501-5429DB75E62D}"/>
              </a:ext>
            </a:extLst>
          </p:cNvPr>
          <p:cNvSpPr txBox="1">
            <a:spLocks/>
          </p:cNvSpPr>
          <p:nvPr/>
        </p:nvSpPr>
        <p:spPr>
          <a:xfrm>
            <a:off x="630763" y="3247384"/>
            <a:ext cx="5465237" cy="258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107950" indent="0">
              <a:buNone/>
            </a:pP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Исполнители</a:t>
            </a:r>
            <a:r>
              <a:rPr lang="en-US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  <a:r>
              <a:rPr lang="ru-RU" sz="2800" b="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Тихонов А. С., Новикова А. С., Шульга Б. В.</a:t>
            </a:r>
            <a:endParaRPr lang="en-US" sz="2800" b="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107950" indent="0">
              <a:buNone/>
            </a:pPr>
            <a:endParaRPr lang="ru-RU" sz="2800" dirty="0"/>
          </a:p>
          <a:p>
            <a:pPr marL="107950" indent="0">
              <a:buFont typeface="DM Sans"/>
              <a:buNone/>
            </a:pPr>
            <a:r>
              <a:rPr lang="ru-RU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Контактная информация</a:t>
            </a:r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</a:p>
          <a:p>
            <a:pPr marL="107950" indent="0">
              <a:buFont typeface="DM Sans"/>
              <a:buNone/>
            </a:pPr>
            <a:r>
              <a:rPr lang="en-US" sz="2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E-mail:  artretard@mail.ru</a:t>
            </a:r>
          </a:p>
          <a:p>
            <a:pPr marL="107950" indent="0">
              <a:buFont typeface="DM Sans"/>
              <a:buNone/>
            </a:pPr>
            <a:r>
              <a:rPr lang="ru-RU" sz="2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Телефон: 8-900-000-00-00</a:t>
            </a:r>
          </a:p>
          <a:p>
            <a:pPr marL="107950" indent="0">
              <a:buFont typeface="DM Sans"/>
              <a:buNone/>
            </a:pPr>
            <a:endParaRPr lang="ru-RU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66273A-A0D7-4DA4-A5F8-F964D1236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310" y="3443458"/>
            <a:ext cx="2954513" cy="2867102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F7FE9D22-157E-46F0-AD1C-05D52BD7135A}"/>
              </a:ext>
            </a:extLst>
          </p:cNvPr>
          <p:cNvSpPr/>
          <p:nvPr/>
        </p:nvSpPr>
        <p:spPr>
          <a:xfrm>
            <a:off x="11346180" y="6004560"/>
            <a:ext cx="748838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dk1"/>
            </a:gs>
            <a:gs pos="50000">
              <a:srgbClr val="292929"/>
            </a:gs>
            <a:gs pos="100000">
              <a:srgbClr val="01010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116F8-E921-45C5-9F51-B5BA482AC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630" y="635715"/>
            <a:ext cx="11095500" cy="1109265"/>
          </a:xfrm>
        </p:spPr>
        <p:txBody>
          <a:bodyPr/>
          <a:lstStyle/>
          <a:p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Актуальность</a:t>
            </a:r>
          </a:p>
        </p:txBody>
      </p:sp>
      <p:sp>
        <p:nvSpPr>
          <p:cNvPr id="3" name="Google Shape;784;p26">
            <a:extLst>
              <a:ext uri="{FF2B5EF4-FFF2-40B4-BE49-F238E27FC236}">
                <a16:creationId xmlns:a16="http://schemas.microsoft.com/office/drawing/2014/main" id="{D12B7463-CB30-4ECE-8A6B-0BB71803AA13}"/>
              </a:ext>
            </a:extLst>
          </p:cNvPr>
          <p:cNvSpPr txBox="1">
            <a:spLocks/>
          </p:cNvSpPr>
          <p:nvPr/>
        </p:nvSpPr>
        <p:spPr>
          <a:xfrm>
            <a:off x="1031409" y="2438849"/>
            <a:ext cx="9726237" cy="26741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50000"/>
              </a:lnSpc>
              <a:buClr>
                <a:schemeClr val="bg2"/>
              </a:buClr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Создание веб-приложения для учета статистики по биатлону, с возможностью ведения диалога между пользователями для обсуждения актуальных тем.</a:t>
            </a:r>
            <a:endParaRPr lang="en-US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9F684EC8-3118-4783-91E0-1F61EBD2F1CB}"/>
              </a:ext>
            </a:extLst>
          </p:cNvPr>
          <p:cNvSpPr/>
          <p:nvPr/>
        </p:nvSpPr>
        <p:spPr>
          <a:xfrm>
            <a:off x="11346180" y="5995682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2</a:t>
            </a:r>
            <a:endParaRPr lang="ru-RU" sz="2800" b="1" dirty="0">
              <a:solidFill>
                <a:schemeClr val="tx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011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dk1"/>
            </a:gs>
            <a:gs pos="50000">
              <a:srgbClr val="292929"/>
            </a:gs>
            <a:gs pos="100000">
              <a:srgbClr val="01010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116F8-E921-45C5-9F51-B5BA482AC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630" y="635715"/>
            <a:ext cx="11095500" cy="1109265"/>
          </a:xfrm>
        </p:spPr>
        <p:txBody>
          <a:bodyPr/>
          <a:lstStyle/>
          <a:p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Цели проекта</a:t>
            </a:r>
            <a:endParaRPr lang="ru-RU" sz="4800" dirty="0">
              <a:gradFill>
                <a:gsLst>
                  <a:gs pos="0">
                    <a:srgbClr val="FA93FF"/>
                  </a:gs>
                  <a:gs pos="50000">
                    <a:srgbClr val="BDA6FA"/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</a:gra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Google Shape;784;p26">
            <a:extLst>
              <a:ext uri="{FF2B5EF4-FFF2-40B4-BE49-F238E27FC236}">
                <a16:creationId xmlns:a16="http://schemas.microsoft.com/office/drawing/2014/main" id="{D12B7463-CB30-4ECE-8A6B-0BB71803AA13}"/>
              </a:ext>
            </a:extLst>
          </p:cNvPr>
          <p:cNvSpPr txBox="1">
            <a:spLocks/>
          </p:cNvSpPr>
          <p:nvPr/>
        </p:nvSpPr>
        <p:spPr>
          <a:xfrm>
            <a:off x="1031409" y="2438849"/>
            <a:ext cx="9726237" cy="26741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введение учета статистики по биатлону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  <a:endParaRPr lang="ru-RU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поиск чемпионата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  <a:endParaRPr lang="ru-RU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реализация чата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авторизация пользователей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подсчет медалей с помощью 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“</a:t>
            </a: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Калькулятора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”.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9F684EC8-3118-4783-91E0-1F61EBD2F1CB}"/>
              </a:ext>
            </a:extLst>
          </p:cNvPr>
          <p:cNvSpPr/>
          <p:nvPr/>
        </p:nvSpPr>
        <p:spPr>
          <a:xfrm>
            <a:off x="11346180" y="5995682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3</a:t>
            </a:r>
            <a:endParaRPr lang="ru-RU" sz="2800" b="1" dirty="0">
              <a:solidFill>
                <a:schemeClr val="tx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8583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dk1"/>
            </a:gs>
            <a:gs pos="50000">
              <a:srgbClr val="292929"/>
            </a:gs>
            <a:gs pos="100000">
              <a:srgbClr val="01010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116F8-E921-45C5-9F51-B5BA482AC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630" y="635715"/>
            <a:ext cx="11095500" cy="1109265"/>
          </a:xfrm>
        </p:spPr>
        <p:txBody>
          <a:bodyPr/>
          <a:lstStyle/>
          <a:p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Постановка задачи</a:t>
            </a:r>
            <a:endParaRPr lang="ru-RU" sz="4800" dirty="0">
              <a:gradFill>
                <a:gsLst>
                  <a:gs pos="0">
                    <a:srgbClr val="FA93FF"/>
                  </a:gs>
                  <a:gs pos="50000">
                    <a:srgbClr val="BDA6FA"/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</a:gra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Google Shape;784;p26">
            <a:extLst>
              <a:ext uri="{FF2B5EF4-FFF2-40B4-BE49-F238E27FC236}">
                <a16:creationId xmlns:a16="http://schemas.microsoft.com/office/drawing/2014/main" id="{D12B7463-CB30-4ECE-8A6B-0BB71803AA13}"/>
              </a:ext>
            </a:extLst>
          </p:cNvPr>
          <p:cNvSpPr txBox="1">
            <a:spLocks/>
          </p:cNvSpPr>
          <p:nvPr/>
        </p:nvSpPr>
        <p:spPr>
          <a:xfrm>
            <a:off x="1031409" y="2438849"/>
            <a:ext cx="10640638" cy="26741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провести анализ рынка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  <a:endParaRPr lang="ru-RU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разработать архитектуру приложения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  <a:endParaRPr lang="ru-RU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реализовать 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Back-end </a:t>
            </a: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и 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Front-end</a:t>
            </a: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части приложения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;</a:t>
            </a:r>
            <a:endParaRPr lang="ru-RU" sz="3000" dirty="0">
              <a:solidFill>
                <a:schemeClr val="accent2">
                  <a:lumMod val="20000"/>
                  <a:lumOff val="80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indent="-457200">
              <a:lnSpc>
                <a:spcPct val="150000"/>
              </a:lnSpc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создать связь между 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Back-end </a:t>
            </a: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и 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Back-end </a:t>
            </a:r>
            <a:r>
              <a:rPr lang="ru-RU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частями приложения</a:t>
            </a:r>
            <a:r>
              <a:rPr lang="en-US" sz="3000" dirty="0">
                <a:solidFill>
                  <a:schemeClr val="accent2">
                    <a:lumMod val="20000"/>
                    <a:lumOff val="80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.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9F684EC8-3118-4783-91E0-1F61EBD2F1CB}"/>
              </a:ext>
            </a:extLst>
          </p:cNvPr>
          <p:cNvSpPr/>
          <p:nvPr/>
        </p:nvSpPr>
        <p:spPr>
          <a:xfrm>
            <a:off x="11346180" y="5995682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4</a:t>
            </a:r>
            <a:endParaRPr lang="ru-RU" sz="2800" b="1" dirty="0">
              <a:solidFill>
                <a:schemeClr val="tx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1988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Аналоги</a:t>
            </a:r>
            <a:endParaRPr sz="48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Подзаголовок 1">
            <a:extLst>
              <a:ext uri="{FF2B5EF4-FFF2-40B4-BE49-F238E27FC236}">
                <a16:creationId xmlns:a16="http://schemas.microsoft.com/office/drawing/2014/main" id="{6AE50041-073D-4391-9F2C-2D7C3AD81FBF}"/>
              </a:ext>
            </a:extLst>
          </p:cNvPr>
          <p:cNvSpPr txBox="1">
            <a:spLocks/>
          </p:cNvSpPr>
          <p:nvPr/>
        </p:nvSpPr>
        <p:spPr>
          <a:xfrm>
            <a:off x="6149299" y="1722983"/>
            <a:ext cx="5940425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DM Sans"/>
              <a:buNone/>
              <a:defRPr sz="21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algn="ctr"/>
            <a:r>
              <a:rPr lang="ru-RU" sz="3000" b="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Сайт </a:t>
            </a:r>
            <a:r>
              <a:rPr lang="en-US" sz="3000" b="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rusbiathlon</a:t>
            </a:r>
            <a:r>
              <a:rPr lang="ru-RU" sz="3000" b="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.ru</a:t>
            </a:r>
            <a:endParaRPr lang="ru-RU" sz="3000" b="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75017CB-F4FA-455D-81A8-C3F2C961C036}"/>
              </a:ext>
            </a:extLst>
          </p:cNvPr>
          <p:cNvPicPr/>
          <p:nvPr/>
        </p:nvPicPr>
        <p:blipFill rotWithShape="1">
          <a:blip r:embed="rId3"/>
          <a:srcRect r="559"/>
          <a:stretch/>
        </p:blipFill>
        <p:spPr>
          <a:xfrm>
            <a:off x="6149300" y="2840551"/>
            <a:ext cx="5907233" cy="29781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D2BC2EF-268A-4A37-9479-8238B30FC679}"/>
              </a:ext>
            </a:extLst>
          </p:cNvPr>
          <p:cNvPicPr/>
          <p:nvPr/>
        </p:nvPicPr>
        <p:blipFill rotWithShape="1">
          <a:blip r:embed="rId4"/>
          <a:srcRect r="471"/>
          <a:stretch/>
        </p:blipFill>
        <p:spPr>
          <a:xfrm>
            <a:off x="135467" y="2838646"/>
            <a:ext cx="5912445" cy="29800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A2C64CE-FF4A-4AA5-BA74-3201303425B8}"/>
              </a:ext>
            </a:extLst>
          </p:cNvPr>
          <p:cNvSpPr txBox="1"/>
          <p:nvPr/>
        </p:nvSpPr>
        <p:spPr>
          <a:xfrm flipH="1">
            <a:off x="102275" y="1835455"/>
            <a:ext cx="5940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000" b="0" dirty="0">
                <a:solidFill>
                  <a:schemeClr val="tx2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Сайт olympteka.ru</a:t>
            </a:r>
            <a:endParaRPr lang="ru-RU" sz="3000" b="0" dirty="0">
              <a:solidFill>
                <a:schemeClr val="tx2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BA06A412-5331-4F80-86D7-4938F29B8407}"/>
              </a:ext>
            </a:extLst>
          </p:cNvPr>
          <p:cNvSpPr/>
          <p:nvPr/>
        </p:nvSpPr>
        <p:spPr>
          <a:xfrm>
            <a:off x="11346180" y="6004560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>
                <a:lumMod val="0"/>
              </a:schemeClr>
            </a:gs>
            <a:gs pos="50000">
              <a:srgbClr val="292929"/>
            </a:gs>
            <a:gs pos="100000">
              <a:srgbClr val="010101">
                <a:lumMod val="0"/>
              </a:srgbClr>
            </a:gs>
          </a:gsLst>
          <a:lin ang="1350003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927DBA8-64EF-44A5-8E3A-7D92CEE9C4BA}"/>
              </a:ext>
            </a:extLst>
          </p:cNvPr>
          <p:cNvSpPr/>
          <p:nvPr/>
        </p:nvSpPr>
        <p:spPr>
          <a:xfrm flipH="1" flipV="1">
            <a:off x="1" y="-16424"/>
            <a:ext cx="3073152" cy="6874424"/>
          </a:xfrm>
          <a:prstGeom prst="rect">
            <a:avLst/>
          </a:prstGeom>
          <a:gradFill>
            <a:gsLst>
              <a:gs pos="30000">
                <a:schemeClr val="bg1">
                  <a:lumMod val="100000"/>
                </a:schemeClr>
              </a:gs>
              <a:gs pos="64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7B52EF-AFE3-4413-8E69-D06631CA6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062" y="2068268"/>
            <a:ext cx="3247277" cy="1230600"/>
          </a:xfrm>
        </p:spPr>
        <p:txBody>
          <a:bodyPr/>
          <a:lstStyle/>
          <a:p>
            <a:r>
              <a:rPr lang="ru-RU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Анализ</a:t>
            </a:r>
            <a:r>
              <a:rPr lang="ru-RU" sz="4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ru-RU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задачи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8F7F08-0C59-479A-B9E4-5B30B0FB0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152" y="0"/>
            <a:ext cx="9118848" cy="6857999"/>
          </a:xfrm>
          <a:prstGeom prst="rect">
            <a:avLst/>
          </a:prstGeom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F437B83C-193C-4A89-966E-C2D2F82A8742}"/>
              </a:ext>
            </a:extLst>
          </p:cNvPr>
          <p:cNvSpPr/>
          <p:nvPr/>
        </p:nvSpPr>
        <p:spPr>
          <a:xfrm>
            <a:off x="11364109" y="6004560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721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B0843A4-CBD6-486A-A50A-473109B376A2}"/>
              </a:ext>
            </a:extLst>
          </p:cNvPr>
          <p:cNvSpPr/>
          <p:nvPr/>
        </p:nvSpPr>
        <p:spPr>
          <a:xfrm flipH="1" flipV="1">
            <a:off x="1" y="-16424"/>
            <a:ext cx="5078026" cy="6874424"/>
          </a:xfrm>
          <a:prstGeom prst="rect">
            <a:avLst/>
          </a:prstGeom>
          <a:gradFill>
            <a:gsLst>
              <a:gs pos="30000">
                <a:schemeClr val="bg1">
                  <a:lumMod val="100000"/>
                </a:schemeClr>
              </a:gs>
              <a:gs pos="64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0" name="Google Shape;750;p23"/>
          <p:cNvSpPr txBox="1">
            <a:spLocks noGrp="1"/>
          </p:cNvSpPr>
          <p:nvPr>
            <p:ph type="title"/>
          </p:nvPr>
        </p:nvSpPr>
        <p:spPr>
          <a:xfrm>
            <a:off x="603682" y="1959938"/>
            <a:ext cx="354219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Стек технологий</a:t>
            </a:r>
            <a:endParaRPr sz="4800" dirty="0">
              <a:solidFill>
                <a:schemeClr val="tx1">
                  <a:lumMod val="95000"/>
                  <a:lumOff val="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0EE75A58-EDFB-4270-AF8C-EF5A84134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22742" y="727969"/>
            <a:ext cx="4772558" cy="5113538"/>
          </a:xfrm>
        </p:spPr>
        <p:txBody>
          <a:bodyPr/>
          <a:lstStyle/>
          <a:p>
            <a:pPr marL="107950" indent="0" algn="just">
              <a:buNone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Back-end</a:t>
            </a:r>
            <a:r>
              <a:rPr lang="en-US" sz="300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:</a:t>
            </a:r>
            <a:endParaRPr lang="ru-RU" sz="300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Python; </a:t>
            </a:r>
            <a:endParaRPr lang="ru-RU" sz="300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Django; </a:t>
            </a:r>
            <a:endParaRPr lang="ru-RU" sz="3000" dirty="0"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PostgreSQL.</a:t>
            </a:r>
          </a:p>
          <a:p>
            <a:pPr marL="107950" indent="0" algn="just">
              <a:buNone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 </a:t>
            </a:r>
          </a:p>
          <a:p>
            <a:pPr marL="107950" indent="0" algn="just">
              <a:buNone/>
            </a:pPr>
            <a:r>
              <a:rPr lang="en-US" sz="3000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Front-end:</a:t>
            </a:r>
            <a:endParaRPr lang="ru-RU" sz="300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Vue;</a:t>
            </a:r>
            <a:endParaRPr lang="ru-RU" sz="3000" dirty="0"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TypeScript; </a:t>
            </a:r>
            <a:endParaRPr lang="ru-RU" sz="300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HTML;</a:t>
            </a:r>
            <a:endParaRPr lang="ru-RU" sz="3000" dirty="0"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000" dirty="0"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imes New Roman" panose="02020603050405020304" pitchFamily="18" charset="0"/>
              </a:rPr>
              <a:t>CSS.</a:t>
            </a:r>
            <a:endParaRPr lang="ru-RU" sz="3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D1ED0DD0-D922-49FB-B2C7-29B7ED110F8D}"/>
              </a:ext>
            </a:extLst>
          </p:cNvPr>
          <p:cNvSpPr/>
          <p:nvPr/>
        </p:nvSpPr>
        <p:spPr>
          <a:xfrm>
            <a:off x="11346180" y="6004560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403912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B0843A4-CBD6-486A-A50A-473109B376A2}"/>
              </a:ext>
            </a:extLst>
          </p:cNvPr>
          <p:cNvSpPr/>
          <p:nvPr/>
        </p:nvSpPr>
        <p:spPr>
          <a:xfrm flipH="1" flipV="1">
            <a:off x="-2" y="-1"/>
            <a:ext cx="12191999" cy="6947065"/>
          </a:xfrm>
          <a:prstGeom prst="rect">
            <a:avLst/>
          </a:prstGeom>
          <a:gradFill>
            <a:gsLst>
              <a:gs pos="30000">
                <a:schemeClr val="bg1">
                  <a:lumMod val="100000"/>
                </a:schemeClr>
              </a:gs>
              <a:gs pos="64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0" name="Google Shape;750;p23"/>
          <p:cNvSpPr txBox="1">
            <a:spLocks noGrp="1"/>
          </p:cNvSpPr>
          <p:nvPr>
            <p:ph type="title"/>
          </p:nvPr>
        </p:nvSpPr>
        <p:spPr>
          <a:xfrm>
            <a:off x="4324904" y="2446826"/>
            <a:ext cx="3720627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Реализация</a:t>
            </a:r>
            <a:endParaRPr sz="4800" dirty="0">
              <a:solidFill>
                <a:schemeClr val="tx1">
                  <a:lumMod val="95000"/>
                  <a:lumOff val="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D1ED0DD0-D922-49FB-B2C7-29B7ED110F8D}"/>
              </a:ext>
            </a:extLst>
          </p:cNvPr>
          <p:cNvSpPr/>
          <p:nvPr/>
        </p:nvSpPr>
        <p:spPr>
          <a:xfrm>
            <a:off x="11346180" y="6004560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38863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B2D10-7FB5-497B-AD8C-C4BB5553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812"/>
            <a:ext cx="12192000" cy="1324800"/>
          </a:xfrm>
        </p:spPr>
        <p:txBody>
          <a:bodyPr/>
          <a:lstStyle/>
          <a:p>
            <a:pPr algn="ctr"/>
            <a:r>
              <a:rPr lang="ru-RU" sz="4800" dirty="0">
                <a:gradFill>
                  <a:gsLst>
                    <a:gs pos="0">
                      <a:srgbClr val="FA93FF"/>
                    </a:gs>
                    <a:gs pos="50000">
                      <a:srgbClr val="BDA6FA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2700000" scaled="1"/>
                </a:gra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Главная страница</a:t>
            </a:r>
            <a:endParaRPr lang="ru-RU" sz="48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8FC5A0C-75BD-49A2-9C67-D1496D67C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3" y="1371600"/>
            <a:ext cx="11242430" cy="5486400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B73FB1B7-3E49-4DC4-9015-BB2B177CC3FB}"/>
              </a:ext>
            </a:extLst>
          </p:cNvPr>
          <p:cNvSpPr/>
          <p:nvPr/>
        </p:nvSpPr>
        <p:spPr>
          <a:xfrm>
            <a:off x="11346180" y="6004560"/>
            <a:ext cx="612000" cy="612000"/>
          </a:xfrm>
          <a:prstGeom prst="ellipse">
            <a:avLst/>
          </a:prstGeom>
          <a:gradFill>
            <a:gsLst>
              <a:gs pos="0">
                <a:srgbClr val="E392FA"/>
              </a:gs>
              <a:gs pos="50000">
                <a:srgbClr val="BDA6FA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32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50210353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 · Modern Dark ">
  <a:themeElements>
    <a:clrScheme name="Simple Light">
      <a:dk1>
        <a:srgbClr val="000000"/>
      </a:dk1>
      <a:lt1>
        <a:srgbClr val="E392FA"/>
      </a:lt1>
      <a:dk2>
        <a:srgbClr val="FFFFFF"/>
      </a:dk2>
      <a:lt2>
        <a:srgbClr val="EEEEEE"/>
      </a:lt2>
      <a:accent1>
        <a:srgbClr val="E392FA"/>
      </a:accent1>
      <a:accent2>
        <a:srgbClr val="93A9F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1027</TotalTime>
  <Words>206</Words>
  <Application>Microsoft Office PowerPoint</Application>
  <PresentationFormat>Широкоэкранный</PresentationFormat>
  <Paragraphs>56</Paragraphs>
  <Slides>13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3" baseType="lpstr">
      <vt:lpstr>Microsoft JhengHei Light</vt:lpstr>
      <vt:lpstr>Microsoft YaHei Light</vt:lpstr>
      <vt:lpstr>Abril Fatface</vt:lpstr>
      <vt:lpstr>Aldrich</vt:lpstr>
      <vt:lpstr>Arial</vt:lpstr>
      <vt:lpstr>Barlow Condensed</vt:lpstr>
      <vt:lpstr>Calibri</vt:lpstr>
      <vt:lpstr>Courier New</vt:lpstr>
      <vt:lpstr>DM Sans</vt:lpstr>
      <vt:lpstr>SlidesMania · Modern Dark </vt:lpstr>
      <vt:lpstr>Руководители: Тарасов В. С. Зенин К. В.  Исполнители (команда 2-5): Тихонов А. С Новикова А. С. Шульга Б. В.</vt:lpstr>
      <vt:lpstr>Актуальность</vt:lpstr>
      <vt:lpstr>Цели проекта</vt:lpstr>
      <vt:lpstr>Постановка задачи</vt:lpstr>
      <vt:lpstr>Аналоги</vt:lpstr>
      <vt:lpstr>Анализ задачи</vt:lpstr>
      <vt:lpstr>Стек технологий</vt:lpstr>
      <vt:lpstr>Реализация</vt:lpstr>
      <vt:lpstr>Главная страница</vt:lpstr>
      <vt:lpstr>Страница Калькулятор</vt:lpstr>
      <vt:lpstr>Страница чата</vt:lpstr>
      <vt:lpstr>Страницы регистрации/авторизации</vt:lpstr>
      <vt:lpstr>Веб-приложение для учета статистики по биатлону SnowTable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AnnyN</dc:creator>
  <cp:lastModifiedBy>AnnyN</cp:lastModifiedBy>
  <cp:revision>54</cp:revision>
  <dcterms:modified xsi:type="dcterms:W3CDTF">2023-05-22T16:51:03Z</dcterms:modified>
</cp:coreProperties>
</file>